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0" r:id="rId5"/>
    <p:sldId id="261" r:id="rId6"/>
    <p:sldId id="262"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8/24/2020</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68576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8/24/2020</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856682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8/24/2020</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592443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8/24/2020</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801482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8/24/2020</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40897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8/24/2020</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767053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8/24/2020</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570696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8/24/2020</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776064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8/24/2020</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574775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8/24/2020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501267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8/24/2020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2316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8/24/2020</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337737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8/24/2020</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1947615826"/>
      </p:ext>
    </p:extLst>
  </p:cSld>
  <p:clrMap bg1="lt1" tx1="dk1" bg2="lt2" tx2="dk2" accent1="accent1" accent2="accent2" accent3="accent3" accent4="accent4" accent5="accent5" accent6="accent6" hlink="hlink" folHlink="folHlink"/>
  <p:sldLayoutIdLst>
    <p:sldLayoutId id="2147483672" r:id="rId1"/>
    <p:sldLayoutId id="2147483671" r:id="rId2"/>
    <p:sldLayoutId id="2147483670" r:id="rId3"/>
    <p:sldLayoutId id="2147483669" r:id="rId4"/>
    <p:sldLayoutId id="2147483668" r:id="rId5"/>
    <p:sldLayoutId id="2147483667" r:id="rId6"/>
    <p:sldLayoutId id="2147483666" r:id="rId7"/>
    <p:sldLayoutId id="2147483665" r:id="rId8"/>
    <p:sldLayoutId id="2147483664" r:id="rId9"/>
    <p:sldLayoutId id="2147483663" r:id="rId10"/>
    <p:sldLayoutId id="2147483661" r:id="rId11"/>
    <p:sldLayoutId id="2147483662"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jp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kiwibusinessnetwork.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kiwitinyhome/" TargetMode="Externa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F3CEB4D1-AA3F-4A8F-8207-6E71EC12C5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a:extLst>
              <a:ext uri="{FF2B5EF4-FFF2-40B4-BE49-F238E27FC236}">
                <a16:creationId xmlns:a16="http://schemas.microsoft.com/office/drawing/2014/main" id="{16E4883A-2C93-4212-B4EC-F1F9B299BC3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0"/>
            <a:ext cx="12191980" cy="6857990"/>
          </a:xfrm>
          <a:prstGeom prst="rect">
            <a:avLst/>
          </a:prstGeom>
        </p:spPr>
      </p:pic>
      <p:sp useBgFill="1">
        <p:nvSpPr>
          <p:cNvPr id="15" name="Freeform: Shape 10">
            <a:extLst>
              <a:ext uri="{FF2B5EF4-FFF2-40B4-BE49-F238E27FC236}">
                <a16:creationId xmlns:a16="http://schemas.microsoft.com/office/drawing/2014/main" id="{EED8D03E-F375-4E67-B932-FF9B007B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997530" y="1025355"/>
            <a:ext cx="3850317" cy="6538623"/>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3950DD2A-40B5-461F-BB02-D5FF6BDFE4CB}"/>
              </a:ext>
            </a:extLst>
          </p:cNvPr>
          <p:cNvSpPr>
            <a:spLocks noGrp="1"/>
          </p:cNvSpPr>
          <p:nvPr>
            <p:ph type="subTitle" idx="1"/>
          </p:nvPr>
        </p:nvSpPr>
        <p:spPr>
          <a:xfrm>
            <a:off x="7887696" y="4553983"/>
            <a:ext cx="3665550" cy="775494"/>
          </a:xfrm>
        </p:spPr>
        <p:txBody>
          <a:bodyPr>
            <a:normAutofit/>
          </a:bodyPr>
          <a:lstStyle/>
          <a:p>
            <a:pPr algn="ctr"/>
            <a:r>
              <a:rPr lang="en-NZ" dirty="0"/>
              <a:t>Training Guide</a:t>
            </a:r>
          </a:p>
        </p:txBody>
      </p:sp>
      <p:pic>
        <p:nvPicPr>
          <p:cNvPr id="6" name="Picture 5" descr="A picture containing drawing&#10;&#10;Description automatically generated">
            <a:extLst>
              <a:ext uri="{FF2B5EF4-FFF2-40B4-BE49-F238E27FC236}">
                <a16:creationId xmlns:a16="http://schemas.microsoft.com/office/drawing/2014/main" id="{95317099-2FA0-4989-8527-E5BA0404D1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9590" y="2853869"/>
            <a:ext cx="3321761" cy="1700114"/>
          </a:xfrm>
          <a:prstGeom prst="rect">
            <a:avLst/>
          </a:prstGeom>
        </p:spPr>
      </p:pic>
    </p:spTree>
    <p:extLst>
      <p:ext uri="{BB962C8B-B14F-4D97-AF65-F5344CB8AC3E}">
        <p14:creationId xmlns:p14="http://schemas.microsoft.com/office/powerpoint/2010/main" val="218684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1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8" name="Rectangle 17">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8CE4611-1B4D-4108-96AC-1EA29D57680E}"/>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sz="4800" i="0" dirty="0">
                <a:latin typeface="+mn-lt"/>
              </a:rPr>
              <a:t>What do we do?</a:t>
            </a:r>
          </a:p>
        </p:txBody>
      </p:sp>
      <p:pic>
        <p:nvPicPr>
          <p:cNvPr id="11" name="Content Placeholder 10" descr="A close up of a logo&#10;&#10;Description automatically generated">
            <a:extLst>
              <a:ext uri="{FF2B5EF4-FFF2-40B4-BE49-F238E27FC236}">
                <a16:creationId xmlns:a16="http://schemas.microsoft.com/office/drawing/2014/main" id="{86924BC0-FFBF-4C61-8D78-A2200D8BA6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62785" y="1232175"/>
            <a:ext cx="5959496" cy="4397871"/>
          </a:xfrm>
          <a:prstGeom prst="rect">
            <a:avLst/>
          </a:prstGeom>
        </p:spPr>
      </p:pic>
    </p:spTree>
    <p:extLst>
      <p:ext uri="{BB962C8B-B14F-4D97-AF65-F5344CB8AC3E}">
        <p14:creationId xmlns:p14="http://schemas.microsoft.com/office/powerpoint/2010/main" val="2778082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27" name="Rectangle 26">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5" descr="A picture containing fruit&#10;&#10;Description automatically generated">
            <a:extLst>
              <a:ext uri="{FF2B5EF4-FFF2-40B4-BE49-F238E27FC236}">
                <a16:creationId xmlns:a16="http://schemas.microsoft.com/office/drawing/2014/main" id="{CFC8AB27-9A41-4336-B1F4-5484CAB342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06253" y="1575645"/>
            <a:ext cx="4942280" cy="3706710"/>
          </a:xfrm>
          <a:prstGeom prst="rect">
            <a:avLst/>
          </a:prstGeom>
        </p:spPr>
      </p:pic>
      <p:sp>
        <p:nvSpPr>
          <p:cNvPr id="14" name="Title 1">
            <a:extLst>
              <a:ext uri="{FF2B5EF4-FFF2-40B4-BE49-F238E27FC236}">
                <a16:creationId xmlns:a16="http://schemas.microsoft.com/office/drawing/2014/main" id="{FA4E4B06-1B34-4CF3-9BF6-EEB8C34EFE03}"/>
              </a:ext>
            </a:extLst>
          </p:cNvPr>
          <p:cNvSpPr>
            <a:spLocks noGrp="1"/>
          </p:cNvSpPr>
          <p:nvPr>
            <p:ph type="title"/>
          </p:nvPr>
        </p:nvSpPr>
        <p:spPr>
          <a:xfrm>
            <a:off x="559492" y="5154437"/>
            <a:ext cx="3294050" cy="1176002"/>
          </a:xfrm>
        </p:spPr>
        <p:txBody>
          <a:bodyPr vert="horz" lIns="91440" tIns="45720" rIns="91440" bIns="45720" rtlCol="0" anchor="b">
            <a:normAutofit fontScale="90000"/>
          </a:bodyPr>
          <a:lstStyle/>
          <a:p>
            <a:br>
              <a:rPr lang="en-US" sz="4800" i="0" dirty="0">
                <a:latin typeface="+mn-lt"/>
              </a:rPr>
            </a:br>
            <a:br>
              <a:rPr lang="en-US" sz="4800" i="0" dirty="0">
                <a:latin typeface="+mn-lt"/>
              </a:rPr>
            </a:br>
            <a:br>
              <a:rPr lang="en-US" sz="4800" i="0" dirty="0">
                <a:latin typeface="+mn-lt"/>
              </a:rPr>
            </a:br>
            <a:r>
              <a:rPr lang="en-US" sz="4800" i="0" dirty="0">
                <a:latin typeface="+mn-lt"/>
              </a:rPr>
              <a:t>Jobs Advertising</a:t>
            </a:r>
            <a:br>
              <a:rPr lang="en-US" sz="4800" i="0" dirty="0">
                <a:latin typeface="+mn-lt"/>
              </a:rPr>
            </a:br>
            <a:br>
              <a:rPr lang="en-US" sz="1400" i="0" dirty="0">
                <a:latin typeface="+mn-lt"/>
              </a:rPr>
            </a:br>
            <a:r>
              <a:rPr lang="en-US" sz="1400" i="0" dirty="0">
                <a:latin typeface="+mn-lt"/>
              </a:rPr>
              <a:t>We have three main websites where we advertise Jobs</a:t>
            </a:r>
            <a:br>
              <a:rPr lang="en-US" sz="1400" i="0" dirty="0">
                <a:latin typeface="+mn-lt"/>
              </a:rPr>
            </a:br>
            <a:br>
              <a:rPr lang="en-US" sz="1400" i="0" dirty="0">
                <a:latin typeface="+mn-lt"/>
              </a:rPr>
            </a:br>
            <a:r>
              <a:rPr lang="en-US" sz="1400" i="0" dirty="0">
                <a:latin typeface="+mn-lt"/>
              </a:rPr>
              <a:t>The Kumara Vine</a:t>
            </a:r>
            <a:br>
              <a:rPr lang="en-US" sz="1400" i="0" dirty="0">
                <a:latin typeface="+mn-lt"/>
              </a:rPr>
            </a:br>
            <a:r>
              <a:rPr lang="en-US" sz="1400" i="0" dirty="0">
                <a:latin typeface="+mn-lt"/>
              </a:rPr>
              <a:t>The Job Market</a:t>
            </a:r>
            <a:br>
              <a:rPr lang="en-US" sz="1400" i="0" dirty="0">
                <a:latin typeface="+mn-lt"/>
              </a:rPr>
            </a:br>
            <a:r>
              <a:rPr lang="en-US" sz="1400" i="0" dirty="0">
                <a:latin typeface="+mn-lt"/>
              </a:rPr>
              <a:t>Wellington Today</a:t>
            </a:r>
            <a:br>
              <a:rPr lang="en-US" sz="1400" i="0" dirty="0">
                <a:latin typeface="+mn-lt"/>
              </a:rPr>
            </a:br>
            <a:br>
              <a:rPr lang="en-US" sz="1400" i="0" dirty="0">
                <a:latin typeface="+mn-lt"/>
              </a:rPr>
            </a:br>
            <a:br>
              <a:rPr lang="en-US" sz="1400" i="0" dirty="0">
                <a:latin typeface="+mn-lt"/>
              </a:rPr>
            </a:br>
            <a:r>
              <a:rPr lang="en-US" sz="1400" i="0" dirty="0">
                <a:latin typeface="+mn-lt"/>
              </a:rPr>
              <a:t>We sometimes advertise jobs on our regional websites like</a:t>
            </a:r>
            <a:br>
              <a:rPr lang="en-US" sz="1400" i="0" dirty="0">
                <a:latin typeface="+mn-lt"/>
              </a:rPr>
            </a:br>
            <a:br>
              <a:rPr lang="en-US" sz="1400" i="0" dirty="0">
                <a:latin typeface="+mn-lt"/>
              </a:rPr>
            </a:br>
            <a:r>
              <a:rPr lang="en-US" sz="1400" i="0" dirty="0">
                <a:latin typeface="+mn-lt"/>
              </a:rPr>
              <a:t>Taranaki Today</a:t>
            </a:r>
            <a:br>
              <a:rPr lang="en-US" sz="1400" i="0" dirty="0">
                <a:latin typeface="+mn-lt"/>
              </a:rPr>
            </a:br>
            <a:r>
              <a:rPr lang="en-US" sz="1400" i="0" dirty="0">
                <a:latin typeface="+mn-lt"/>
              </a:rPr>
              <a:t>Kapiti Now &amp; Auckland Coffee Club</a:t>
            </a:r>
            <a:br>
              <a:rPr lang="en-US" sz="1400" i="0" dirty="0">
                <a:latin typeface="+mn-lt"/>
              </a:rPr>
            </a:br>
            <a:br>
              <a:rPr lang="en-US" sz="1400" i="0" dirty="0">
                <a:latin typeface="+mn-lt"/>
              </a:rPr>
            </a:br>
            <a:br>
              <a:rPr lang="en-US" sz="1400" i="0" dirty="0">
                <a:latin typeface="+mn-lt"/>
              </a:rPr>
            </a:br>
            <a:r>
              <a:rPr lang="en-US" sz="1400" i="0" dirty="0">
                <a:latin typeface="+mn-lt"/>
              </a:rPr>
              <a:t>NB: We market jobs through our websites and across a multitude of social media platforms to help our clients by ensuring many people see their job adverts</a:t>
            </a:r>
            <a:br>
              <a:rPr lang="en-US" sz="1400" i="0" dirty="0">
                <a:latin typeface="+mn-lt"/>
              </a:rPr>
            </a:br>
            <a:br>
              <a:rPr lang="en-US" sz="1400" i="0" dirty="0">
                <a:latin typeface="+mn-lt"/>
              </a:rPr>
            </a:br>
            <a:br>
              <a:rPr lang="en-US" sz="1400" i="0" dirty="0">
                <a:latin typeface="+mn-lt"/>
              </a:rPr>
            </a:br>
            <a:endParaRPr lang="en-US" sz="4800" i="0" dirty="0">
              <a:latin typeface="+mn-lt"/>
            </a:endParaRPr>
          </a:p>
        </p:txBody>
      </p:sp>
    </p:spTree>
    <p:extLst>
      <p:ext uri="{BB962C8B-B14F-4D97-AF65-F5344CB8AC3E}">
        <p14:creationId xmlns:p14="http://schemas.microsoft.com/office/powerpoint/2010/main" val="2406214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27" name="Rectangle 26">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itle 1">
            <a:extLst>
              <a:ext uri="{FF2B5EF4-FFF2-40B4-BE49-F238E27FC236}">
                <a16:creationId xmlns:a16="http://schemas.microsoft.com/office/drawing/2014/main" id="{FA4E4B06-1B34-4CF3-9BF6-EEB8C34EFE03}"/>
              </a:ext>
            </a:extLst>
          </p:cNvPr>
          <p:cNvSpPr>
            <a:spLocks noGrp="1"/>
          </p:cNvSpPr>
          <p:nvPr>
            <p:ph type="title"/>
          </p:nvPr>
        </p:nvSpPr>
        <p:spPr>
          <a:xfrm>
            <a:off x="559492" y="6028459"/>
            <a:ext cx="3294050" cy="1176002"/>
          </a:xfrm>
        </p:spPr>
        <p:txBody>
          <a:bodyPr vert="horz" lIns="91440" tIns="45720" rIns="91440" bIns="45720" rtlCol="0" anchor="b">
            <a:normAutofit fontScale="90000"/>
          </a:bodyPr>
          <a:lstStyle/>
          <a:p>
            <a:br>
              <a:rPr lang="en-US" sz="4800" i="0" dirty="0">
                <a:latin typeface="+mn-lt"/>
              </a:rPr>
            </a:br>
            <a:br>
              <a:rPr lang="en-US" sz="4800" i="0" dirty="0">
                <a:latin typeface="+mn-lt"/>
              </a:rPr>
            </a:br>
            <a:br>
              <a:rPr lang="en-US" sz="4800" i="0" dirty="0">
                <a:latin typeface="+mn-lt"/>
              </a:rPr>
            </a:br>
            <a:r>
              <a:rPr lang="en-US" sz="4800" i="0" dirty="0">
                <a:latin typeface="+mn-lt"/>
              </a:rPr>
              <a:t>Kiwi Business Network</a:t>
            </a:r>
            <a:br>
              <a:rPr lang="en-US" sz="4800" i="0" dirty="0">
                <a:latin typeface="+mn-lt"/>
              </a:rPr>
            </a:br>
            <a:br>
              <a:rPr lang="en-US" sz="1400" i="0" dirty="0">
                <a:latin typeface="+mn-lt"/>
              </a:rPr>
            </a:br>
            <a:r>
              <a:rPr lang="en-US" sz="1400" i="0" dirty="0">
                <a:latin typeface="+mn-lt"/>
              </a:rPr>
              <a:t>The Kiwi Business Network (KBN) is a business network that supports small New Zealand Business around Aotearoa.</a:t>
            </a:r>
            <a:br>
              <a:rPr lang="en-US" sz="1400" i="0" dirty="0">
                <a:latin typeface="+mn-lt"/>
              </a:rPr>
            </a:br>
            <a:br>
              <a:rPr lang="en-US" sz="1400" i="0" dirty="0">
                <a:latin typeface="+mn-lt"/>
              </a:rPr>
            </a:br>
            <a:r>
              <a:rPr lang="en-US" sz="1400" i="0" dirty="0">
                <a:latin typeface="+mn-lt"/>
              </a:rPr>
              <a:t>KBN has three main services.</a:t>
            </a:r>
            <a:br>
              <a:rPr lang="en-US" sz="1400" i="0" dirty="0">
                <a:latin typeface="+mn-lt"/>
              </a:rPr>
            </a:br>
            <a:br>
              <a:rPr lang="en-US" sz="1400" i="0" dirty="0">
                <a:latin typeface="+mn-lt"/>
              </a:rPr>
            </a:br>
            <a:r>
              <a:rPr lang="en-US" sz="1400" i="0" dirty="0">
                <a:latin typeface="+mn-lt"/>
              </a:rPr>
              <a:t>1.We are a business network</a:t>
            </a:r>
            <a:br>
              <a:rPr lang="en-US" sz="1400" i="0" dirty="0">
                <a:latin typeface="+mn-lt"/>
              </a:rPr>
            </a:br>
            <a:br>
              <a:rPr lang="en-US" sz="1400" i="0" dirty="0">
                <a:latin typeface="+mn-lt"/>
              </a:rPr>
            </a:br>
            <a:r>
              <a:rPr lang="en-US" sz="1400" i="0" dirty="0">
                <a:latin typeface="+mn-lt"/>
              </a:rPr>
              <a:t>2.We build digital marketplaces across the country e.g. Kapiti Now</a:t>
            </a:r>
            <a:br>
              <a:rPr lang="en-US" sz="1400" i="0" dirty="0">
                <a:latin typeface="+mn-lt"/>
              </a:rPr>
            </a:br>
            <a:br>
              <a:rPr lang="en-US" sz="1400" i="0" dirty="0">
                <a:latin typeface="+mn-lt"/>
              </a:rPr>
            </a:br>
            <a:r>
              <a:rPr lang="en-US" sz="1400" i="0" dirty="0">
                <a:latin typeface="+mn-lt"/>
              </a:rPr>
              <a:t>3. We provide Digital Marketing training to our members</a:t>
            </a:r>
            <a:br>
              <a:rPr lang="en-US" sz="1400" i="0" dirty="0">
                <a:latin typeface="+mn-lt"/>
              </a:rPr>
            </a:br>
            <a:br>
              <a:rPr lang="en-US" sz="1400" i="0" dirty="0">
                <a:latin typeface="+mn-lt"/>
              </a:rPr>
            </a:br>
            <a:r>
              <a:rPr lang="en-US" sz="1400" i="0" dirty="0">
                <a:latin typeface="+mn-lt"/>
              </a:rPr>
              <a:t>Our Members pay $250+GST per year to be in this network.</a:t>
            </a:r>
            <a:br>
              <a:rPr lang="en-US" sz="1400" i="0" dirty="0">
                <a:latin typeface="+mn-lt"/>
              </a:rPr>
            </a:br>
            <a:br>
              <a:rPr lang="en-US" sz="1400" i="0" dirty="0">
                <a:latin typeface="+mn-lt"/>
              </a:rPr>
            </a:br>
            <a:r>
              <a:rPr lang="en-US" sz="1400" i="0" dirty="0">
                <a:latin typeface="+mn-lt"/>
              </a:rPr>
              <a:t>Visit </a:t>
            </a:r>
            <a:r>
              <a:rPr lang="en-US" sz="1400" i="0" dirty="0">
                <a:latin typeface="+mn-lt"/>
                <a:hlinkClick r:id="rId2"/>
              </a:rPr>
              <a:t>www.kiwibusinessnetwork.com</a:t>
            </a:r>
            <a:r>
              <a:rPr lang="en-US" sz="1400" i="0" dirty="0">
                <a:latin typeface="+mn-lt"/>
              </a:rPr>
              <a:t> to see the types of business members we have and the many regions we are now working on.</a:t>
            </a:r>
            <a:br>
              <a:rPr lang="en-US" sz="1400" i="0" dirty="0">
                <a:latin typeface="+mn-lt"/>
              </a:rPr>
            </a:br>
            <a:br>
              <a:rPr lang="en-US" sz="1400" i="0" dirty="0">
                <a:latin typeface="+mn-lt"/>
              </a:rPr>
            </a:br>
            <a:br>
              <a:rPr lang="en-US" sz="1400" i="0" dirty="0">
                <a:latin typeface="+mn-lt"/>
              </a:rPr>
            </a:br>
            <a:endParaRPr lang="en-US" sz="4800" i="0" dirty="0">
              <a:latin typeface="+mn-lt"/>
            </a:endParaRPr>
          </a:p>
        </p:txBody>
      </p:sp>
      <p:pic>
        <p:nvPicPr>
          <p:cNvPr id="5" name="Content Placeholder 4" descr="A close up of a logo&#10;&#10;Description automatically generated">
            <a:extLst>
              <a:ext uri="{FF2B5EF4-FFF2-40B4-BE49-F238E27FC236}">
                <a16:creationId xmlns:a16="http://schemas.microsoft.com/office/drawing/2014/main" id="{1420F3A5-0531-4935-B52E-14A1F342180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4476" y="667120"/>
            <a:ext cx="5287039" cy="5287039"/>
          </a:xfrm>
        </p:spPr>
      </p:pic>
    </p:spTree>
    <p:extLst>
      <p:ext uri="{BB962C8B-B14F-4D97-AF65-F5344CB8AC3E}">
        <p14:creationId xmlns:p14="http://schemas.microsoft.com/office/powerpoint/2010/main" val="711890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27" name="Rectangle 26">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itle 1">
            <a:extLst>
              <a:ext uri="{FF2B5EF4-FFF2-40B4-BE49-F238E27FC236}">
                <a16:creationId xmlns:a16="http://schemas.microsoft.com/office/drawing/2014/main" id="{FA4E4B06-1B34-4CF3-9BF6-EEB8C34EFE03}"/>
              </a:ext>
            </a:extLst>
          </p:cNvPr>
          <p:cNvSpPr>
            <a:spLocks noGrp="1"/>
          </p:cNvSpPr>
          <p:nvPr>
            <p:ph type="title"/>
          </p:nvPr>
        </p:nvSpPr>
        <p:spPr>
          <a:xfrm>
            <a:off x="559492" y="6028459"/>
            <a:ext cx="3294050" cy="1176002"/>
          </a:xfrm>
        </p:spPr>
        <p:txBody>
          <a:bodyPr vert="horz" lIns="91440" tIns="45720" rIns="91440" bIns="45720" rtlCol="0" anchor="b">
            <a:normAutofit fontScale="90000"/>
          </a:bodyPr>
          <a:lstStyle/>
          <a:p>
            <a:br>
              <a:rPr lang="en-US" sz="4800" i="0" dirty="0">
                <a:latin typeface="+mn-lt"/>
              </a:rPr>
            </a:br>
            <a:br>
              <a:rPr lang="en-US" sz="4800" i="0" dirty="0">
                <a:latin typeface="+mn-lt"/>
              </a:rPr>
            </a:br>
            <a:br>
              <a:rPr lang="en-US" sz="4800" i="0" dirty="0">
                <a:latin typeface="+mn-lt"/>
              </a:rPr>
            </a:br>
            <a:r>
              <a:rPr lang="en-US" sz="4800" i="0" dirty="0">
                <a:latin typeface="+mn-lt"/>
              </a:rPr>
              <a:t>Kiwi Tiny Home</a:t>
            </a:r>
            <a:br>
              <a:rPr lang="en-US" sz="4800" i="0" dirty="0">
                <a:latin typeface="+mn-lt"/>
              </a:rPr>
            </a:br>
            <a:br>
              <a:rPr lang="en-US" sz="1400" i="0" dirty="0">
                <a:latin typeface="+mn-lt"/>
              </a:rPr>
            </a:br>
            <a:r>
              <a:rPr lang="en-US" sz="1400" i="0" dirty="0">
                <a:latin typeface="+mn-lt"/>
              </a:rPr>
              <a:t>Kiwi Tiny Home – Lifestyle Magazine</a:t>
            </a:r>
            <a:br>
              <a:rPr lang="en-US" sz="1400" i="0" dirty="0">
                <a:latin typeface="+mn-lt"/>
              </a:rPr>
            </a:br>
            <a:br>
              <a:rPr lang="en-US" sz="1400" i="0" dirty="0">
                <a:latin typeface="+mn-lt"/>
              </a:rPr>
            </a:br>
            <a:br>
              <a:rPr lang="en-US" sz="1400" i="0" dirty="0">
                <a:latin typeface="+mn-lt"/>
              </a:rPr>
            </a:br>
            <a:r>
              <a:rPr lang="en-US" sz="1400" i="0" dirty="0">
                <a:latin typeface="+mn-lt"/>
              </a:rPr>
              <a:t>We promote the Tiny House movement in New Zealand.</a:t>
            </a:r>
            <a:br>
              <a:rPr lang="en-US" sz="1400" i="0" dirty="0">
                <a:latin typeface="+mn-lt"/>
              </a:rPr>
            </a:br>
            <a:br>
              <a:rPr lang="en-US" sz="1400" i="0" dirty="0">
                <a:latin typeface="+mn-lt"/>
              </a:rPr>
            </a:br>
            <a:r>
              <a:rPr lang="en-US" sz="1400" i="0" dirty="0">
                <a:latin typeface="+mn-lt"/>
              </a:rPr>
              <a:t>We have advertising partners who pay us $500+GST a year or $50+GST to promote their business on our website and across the Kiwi Tiny Home social media page/group.</a:t>
            </a:r>
            <a:br>
              <a:rPr lang="en-US" sz="1400" i="0" dirty="0">
                <a:latin typeface="+mn-lt"/>
              </a:rPr>
            </a:br>
            <a:br>
              <a:rPr lang="en-US" sz="1400" i="0" dirty="0">
                <a:latin typeface="+mn-lt"/>
              </a:rPr>
            </a:br>
            <a:r>
              <a:rPr lang="en-US" sz="1400" i="0" dirty="0">
                <a:latin typeface="+mn-lt"/>
              </a:rPr>
              <a:t>Visit </a:t>
            </a:r>
            <a:r>
              <a:rPr lang="en-US" sz="1400" i="0" dirty="0">
                <a:latin typeface="+mn-lt"/>
                <a:hlinkClick r:id="rId2"/>
              </a:rPr>
              <a:t>www.kiwitinyhome</a:t>
            </a:r>
            <a:r>
              <a:rPr lang="en-US" sz="1400" i="0" dirty="0">
                <a:latin typeface="+mn-lt"/>
              </a:rPr>
              <a:t> to see the promotions</a:t>
            </a:r>
            <a:br>
              <a:rPr lang="en-US" sz="1400" i="0" dirty="0">
                <a:latin typeface="+mn-lt"/>
              </a:rPr>
            </a:br>
            <a:br>
              <a:rPr lang="en-US" sz="1400" i="0" dirty="0">
                <a:latin typeface="+mn-lt"/>
              </a:rPr>
            </a:br>
            <a:r>
              <a:rPr lang="en-US" sz="1400" i="0" dirty="0" err="1">
                <a:latin typeface="+mn-lt"/>
              </a:rPr>
              <a:t>nb.</a:t>
            </a:r>
            <a:r>
              <a:rPr lang="en-US" sz="1400" i="0" dirty="0">
                <a:latin typeface="+mn-lt"/>
              </a:rPr>
              <a:t> These marketing partners also become members of the Kiwi Business Network as part of their Kiwi Tiny Home marketing deal.</a:t>
            </a:r>
            <a:br>
              <a:rPr lang="en-US" sz="1400" i="0" dirty="0">
                <a:latin typeface="+mn-lt"/>
              </a:rPr>
            </a:br>
            <a:br>
              <a:rPr lang="en-US" sz="1400" i="0" dirty="0">
                <a:latin typeface="+mn-lt"/>
              </a:rPr>
            </a:br>
            <a:br>
              <a:rPr lang="en-US" sz="1400" i="0" dirty="0">
                <a:latin typeface="+mn-lt"/>
              </a:rPr>
            </a:br>
            <a:endParaRPr lang="en-US" sz="4800" i="0" dirty="0">
              <a:latin typeface="+mn-lt"/>
            </a:endParaRPr>
          </a:p>
        </p:txBody>
      </p:sp>
      <p:pic>
        <p:nvPicPr>
          <p:cNvPr id="6" name="Content Placeholder 5" descr="A picture containing bird, flower&#10;&#10;Description automatically generated">
            <a:extLst>
              <a:ext uri="{FF2B5EF4-FFF2-40B4-BE49-F238E27FC236}">
                <a16:creationId xmlns:a16="http://schemas.microsoft.com/office/drawing/2014/main" id="{E75D244F-7397-41C7-971B-CCEA9D02BAA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45737" y="129148"/>
            <a:ext cx="4160837" cy="4160837"/>
          </a:xfrm>
        </p:spPr>
      </p:pic>
      <p:pic>
        <p:nvPicPr>
          <p:cNvPr id="8" name="Picture 7" descr="A couple of lawn chairs sitting on top of a grass covered field&#10;&#10;Description automatically generated">
            <a:extLst>
              <a:ext uri="{FF2B5EF4-FFF2-40B4-BE49-F238E27FC236}">
                <a16:creationId xmlns:a16="http://schemas.microsoft.com/office/drawing/2014/main" id="{CFEEF053-2FEA-4D05-90C1-D74F7BD8E6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9101" y="2737444"/>
            <a:ext cx="2931441" cy="1950954"/>
          </a:xfrm>
          <a:prstGeom prst="rect">
            <a:avLst/>
          </a:prstGeom>
        </p:spPr>
      </p:pic>
      <p:pic>
        <p:nvPicPr>
          <p:cNvPr id="10" name="Picture 9" descr="A house with a grass field&#10;&#10;Description automatically generated">
            <a:extLst>
              <a:ext uri="{FF2B5EF4-FFF2-40B4-BE49-F238E27FC236}">
                <a16:creationId xmlns:a16="http://schemas.microsoft.com/office/drawing/2014/main" id="{8E8CFB72-CD79-44AE-A58F-5420923185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8146" y="3945992"/>
            <a:ext cx="2601272" cy="1950954"/>
          </a:xfrm>
          <a:prstGeom prst="rect">
            <a:avLst/>
          </a:prstGeom>
        </p:spPr>
      </p:pic>
    </p:spTree>
    <p:extLst>
      <p:ext uri="{BB962C8B-B14F-4D97-AF65-F5344CB8AC3E}">
        <p14:creationId xmlns:p14="http://schemas.microsoft.com/office/powerpoint/2010/main" val="2122169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27" name="Rectangle 26">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itle 1">
            <a:extLst>
              <a:ext uri="{FF2B5EF4-FFF2-40B4-BE49-F238E27FC236}">
                <a16:creationId xmlns:a16="http://schemas.microsoft.com/office/drawing/2014/main" id="{FA4E4B06-1B34-4CF3-9BF6-EEB8C34EFE03}"/>
              </a:ext>
            </a:extLst>
          </p:cNvPr>
          <p:cNvSpPr>
            <a:spLocks noGrp="1"/>
          </p:cNvSpPr>
          <p:nvPr>
            <p:ph type="title"/>
          </p:nvPr>
        </p:nvSpPr>
        <p:spPr>
          <a:xfrm>
            <a:off x="559492" y="6028459"/>
            <a:ext cx="3294050" cy="1176002"/>
          </a:xfrm>
        </p:spPr>
        <p:txBody>
          <a:bodyPr vert="horz" lIns="91440" tIns="45720" rIns="91440" bIns="45720" rtlCol="0" anchor="b">
            <a:normAutofit fontScale="90000"/>
          </a:bodyPr>
          <a:lstStyle/>
          <a:p>
            <a:br>
              <a:rPr lang="en-US" sz="4800" i="0" dirty="0">
                <a:latin typeface="+mn-lt"/>
              </a:rPr>
            </a:br>
            <a:br>
              <a:rPr lang="en-US" sz="4800" i="0" dirty="0">
                <a:latin typeface="+mn-lt"/>
              </a:rPr>
            </a:br>
            <a:br>
              <a:rPr lang="en-US" sz="4800" i="0" dirty="0">
                <a:latin typeface="+mn-lt"/>
              </a:rPr>
            </a:br>
            <a:r>
              <a:rPr lang="en-US" sz="4800" i="0" dirty="0">
                <a:latin typeface="+mn-lt"/>
              </a:rPr>
              <a:t>Digital Marketing Services</a:t>
            </a:r>
            <a:br>
              <a:rPr lang="en-US" sz="4800" i="0" dirty="0">
                <a:latin typeface="+mn-lt"/>
              </a:rPr>
            </a:br>
            <a:br>
              <a:rPr lang="en-US" sz="1400" i="0" dirty="0">
                <a:latin typeface="+mn-lt"/>
              </a:rPr>
            </a:br>
            <a:r>
              <a:rPr lang="en-US" sz="1400" i="0" dirty="0">
                <a:latin typeface="+mn-lt"/>
              </a:rPr>
              <a:t>Traditional Digital Marketing Services provides services in these main areas.</a:t>
            </a:r>
            <a:br>
              <a:rPr lang="en-US" sz="1400" i="0" dirty="0">
                <a:latin typeface="+mn-lt"/>
              </a:rPr>
            </a:br>
            <a:br>
              <a:rPr lang="en-US" sz="1400" i="0" dirty="0">
                <a:latin typeface="+mn-lt"/>
              </a:rPr>
            </a:br>
            <a:r>
              <a:rPr lang="en-US" sz="1400" i="0" dirty="0">
                <a:latin typeface="+mn-lt"/>
              </a:rPr>
              <a:t>- Build Websites / Social Media pages</a:t>
            </a:r>
            <a:br>
              <a:rPr lang="en-US" sz="1400" i="0" dirty="0">
                <a:latin typeface="+mn-lt"/>
              </a:rPr>
            </a:br>
            <a:r>
              <a:rPr lang="en-US" sz="1400" i="0" dirty="0">
                <a:latin typeface="+mn-lt"/>
              </a:rPr>
              <a:t>- Provide Social Media Marketing Services</a:t>
            </a:r>
            <a:br>
              <a:rPr lang="en-US" sz="1400" i="0" dirty="0">
                <a:latin typeface="+mn-lt"/>
              </a:rPr>
            </a:br>
            <a:r>
              <a:rPr lang="en-US" sz="1400" i="0" dirty="0">
                <a:latin typeface="+mn-lt"/>
              </a:rPr>
              <a:t>- Promote client websites using products like Google AdWords.</a:t>
            </a:r>
            <a:br>
              <a:rPr lang="en-US" sz="1400" i="0" dirty="0">
                <a:latin typeface="+mn-lt"/>
              </a:rPr>
            </a:br>
            <a:br>
              <a:rPr lang="en-US" sz="1400" i="0" dirty="0">
                <a:latin typeface="+mn-lt"/>
              </a:rPr>
            </a:br>
            <a:r>
              <a:rPr lang="en-US" sz="1400" i="0" dirty="0">
                <a:latin typeface="+mn-lt"/>
              </a:rPr>
              <a:t>Our business trains clients to do this themselves.  However, we will do work for clients on an adhoc basis.  This is not our main focus but when we grow we will do more with these services in the future.</a:t>
            </a:r>
            <a:br>
              <a:rPr lang="en-US" sz="1400" i="0" dirty="0">
                <a:latin typeface="+mn-lt"/>
              </a:rPr>
            </a:br>
            <a:br>
              <a:rPr lang="en-US" sz="1400" i="0" dirty="0">
                <a:latin typeface="+mn-lt"/>
              </a:rPr>
            </a:br>
            <a:br>
              <a:rPr lang="en-US" sz="1400" i="0" dirty="0">
                <a:latin typeface="+mn-lt"/>
              </a:rPr>
            </a:br>
            <a:endParaRPr lang="en-US" sz="4800" i="0" dirty="0">
              <a:latin typeface="+mn-lt"/>
            </a:endParaRPr>
          </a:p>
        </p:txBody>
      </p:sp>
      <p:pic>
        <p:nvPicPr>
          <p:cNvPr id="5" name="Content Placeholder 4" descr="A picture containing drawing&#10;&#10;Description automatically generated">
            <a:extLst>
              <a:ext uri="{FF2B5EF4-FFF2-40B4-BE49-F238E27FC236}">
                <a16:creationId xmlns:a16="http://schemas.microsoft.com/office/drawing/2014/main" id="{29461439-24C5-4DC6-B513-E6261C503E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61810" y="822479"/>
            <a:ext cx="3231310" cy="1653820"/>
          </a:xfrm>
        </p:spPr>
      </p:pic>
      <p:pic>
        <p:nvPicPr>
          <p:cNvPr id="9" name="Picture 8" descr="A screenshot of a cell phone&#10;&#10;Description automatically generated">
            <a:extLst>
              <a:ext uri="{FF2B5EF4-FFF2-40B4-BE49-F238E27FC236}">
                <a16:creationId xmlns:a16="http://schemas.microsoft.com/office/drawing/2014/main" id="{8CBA455D-3C55-4DCF-B0C0-15B0DA053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1151" y="2504376"/>
            <a:ext cx="6762155" cy="3985545"/>
          </a:xfrm>
          <a:prstGeom prst="rect">
            <a:avLst/>
          </a:prstGeom>
        </p:spPr>
      </p:pic>
    </p:spTree>
    <p:extLst>
      <p:ext uri="{BB962C8B-B14F-4D97-AF65-F5344CB8AC3E}">
        <p14:creationId xmlns:p14="http://schemas.microsoft.com/office/powerpoint/2010/main" val="3362858238"/>
      </p:ext>
    </p:extLst>
  </p:cSld>
  <p:clrMapOvr>
    <a:masterClrMapping/>
  </p:clrMapOvr>
</p:sld>
</file>

<file path=ppt/theme/theme1.xml><?xml version="1.0" encoding="utf-8"?>
<a:theme xmlns:a="http://schemas.openxmlformats.org/drawingml/2006/main" name="BrushVTI">
  <a:themeElements>
    <a:clrScheme name="AnalogousFromLightSeedLeftStep">
      <a:dk1>
        <a:srgbClr val="000000"/>
      </a:dk1>
      <a:lt1>
        <a:srgbClr val="FFFFFF"/>
      </a:lt1>
      <a:dk2>
        <a:srgbClr val="243641"/>
      </a:dk2>
      <a:lt2>
        <a:srgbClr val="E5E8E2"/>
      </a:lt2>
      <a:accent1>
        <a:srgbClr val="B16EEE"/>
      </a:accent1>
      <a:accent2>
        <a:srgbClr val="5E4EEB"/>
      </a:accent2>
      <a:accent3>
        <a:srgbClr val="6E96EE"/>
      </a:accent3>
      <a:accent4>
        <a:srgbClr val="23B0E5"/>
      </a:accent4>
      <a:accent5>
        <a:srgbClr val="36B5A2"/>
      </a:accent5>
      <a:accent6>
        <a:srgbClr val="31B86C"/>
      </a:accent6>
      <a:hlink>
        <a:srgbClr val="6F8C54"/>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docProps/app.xml><?xml version="1.0" encoding="utf-8"?>
<Properties xmlns="http://schemas.openxmlformats.org/officeDocument/2006/extended-properties" xmlns:vt="http://schemas.openxmlformats.org/officeDocument/2006/docPropsVTypes">
  <TotalTime>40</TotalTime>
  <Words>411</Words>
  <Application>Microsoft Office PowerPoint</Application>
  <PresentationFormat>Widescreen</PresentationFormat>
  <Paragraphs>6</Paragraphs>
  <Slides>6</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Century Gothic</vt:lpstr>
      <vt:lpstr>Elephant</vt:lpstr>
      <vt:lpstr>BrushVTI</vt:lpstr>
      <vt:lpstr>PowerPoint Presentation</vt:lpstr>
      <vt:lpstr>What do we do?</vt:lpstr>
      <vt:lpstr>   Jobs Advertising  We have three main websites where we advertise Jobs  The Kumara Vine The Job Market Wellington Today   We sometimes advertise jobs on our regional websites like  Taranaki Today Kapiti Now &amp; Auckland Coffee Club   NB: We market jobs through our websites and across a multitude of social media platforms to help our clients by ensuring many people see their job adverts   </vt:lpstr>
      <vt:lpstr>   Kiwi Business Network  The Kiwi Business Network (KBN) is a business network that supports small New Zealand Business around Aotearoa.  KBN has three main services.  1.We are a business network  2.We build digital marketplaces across the country e.g. Kapiti Now  3. We provide Digital Marketing training to our members  Our Members pay $250+GST per year to be in this network.  Visit www.kiwibusinessnetwork.com to see the types of business members we have and the many regions we are now working on.   </vt:lpstr>
      <vt:lpstr>   Kiwi Tiny Home  Kiwi Tiny Home – Lifestyle Magazine   We promote the Tiny House movement in New Zealand.  We have advertising partners who pay us $500+GST a year or $50+GST to promote their business on our website and across the Kiwi Tiny Home social media page/group.  Visit www.kiwitinyhome to see the promotions  nb. These marketing partners also become members of the Kiwi Business Network as part of their Kiwi Tiny Home marketing deal.   </vt:lpstr>
      <vt:lpstr>   Digital Marketing Services  Traditional Digital Marketing Services provides services in these main areas.  - Build Websites / Social Media pages - Provide Social Media Marketing Services - Promote client websites using products like Google AdWords.  Our business trains clients to do this themselves.  However, we will do work for clients on an adhoc basis.  This is not our main focus but when we grow we will do more with these services in the future.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Tony Cutting</dc:creator>
  <cp:lastModifiedBy>Tony Cutting</cp:lastModifiedBy>
  <cp:revision>5</cp:revision>
  <dcterms:created xsi:type="dcterms:W3CDTF">2020-08-24T05:09:03Z</dcterms:created>
  <dcterms:modified xsi:type="dcterms:W3CDTF">2020-08-24T05:49:56Z</dcterms:modified>
</cp:coreProperties>
</file>